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4" r:id="rId5"/>
    <p:sldId id="265" r:id="rId6"/>
    <p:sldId id="266" r:id="rId7"/>
    <p:sldId id="267" r:id="rId8"/>
    <p:sldId id="259" r:id="rId9"/>
    <p:sldId id="260" r:id="rId10"/>
    <p:sldId id="261" r:id="rId11"/>
    <p:sldId id="262" r:id="rId12"/>
    <p:sldId id="263" r:id="rId13"/>
    <p:sldId id="275" r:id="rId14"/>
    <p:sldId id="274" r:id="rId15"/>
    <p:sldId id="268" r:id="rId16"/>
    <p:sldId id="273" r:id="rId17"/>
    <p:sldId id="269" r:id="rId18"/>
    <p:sldId id="276" r:id="rId1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FAD5-C8A6-40D2-9A37-C915AD6DA8D1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F8FC5-6F60-4ACE-970A-8C1C737F48E6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323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FAD5-C8A6-40D2-9A37-C915AD6DA8D1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F8FC5-6F60-4ACE-970A-8C1C737F48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7950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FAD5-C8A6-40D2-9A37-C915AD6DA8D1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F8FC5-6F60-4ACE-970A-8C1C737F48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9210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FAD5-C8A6-40D2-9A37-C915AD6DA8D1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F8FC5-6F60-4ACE-970A-8C1C737F48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625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FAD5-C8A6-40D2-9A37-C915AD6DA8D1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F8FC5-6F60-4ACE-970A-8C1C737F48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6744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FAD5-C8A6-40D2-9A37-C915AD6DA8D1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F8FC5-6F60-4ACE-970A-8C1C737F48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5617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FAD5-C8A6-40D2-9A37-C915AD6DA8D1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F8FC5-6F60-4ACE-970A-8C1C737F48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865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FAD5-C8A6-40D2-9A37-C915AD6DA8D1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F8FC5-6F60-4ACE-970A-8C1C737F48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1066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FAD5-C8A6-40D2-9A37-C915AD6DA8D1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F8FC5-6F60-4ACE-970A-8C1C737F48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1400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FAD5-C8A6-40D2-9A37-C915AD6DA8D1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F8FC5-6F60-4ACE-970A-8C1C737F48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2056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FAD5-C8A6-40D2-9A37-C915AD6DA8D1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F8FC5-6F60-4ACE-970A-8C1C737F48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8726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FAD5-C8A6-40D2-9A37-C915AD6DA8D1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F8FC5-6F60-4ACE-970A-8C1C737F48E6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26822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FAD5-C8A6-40D2-9A37-C915AD6DA8D1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F8FC5-6F60-4ACE-970A-8C1C737F48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7635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FAD5-C8A6-40D2-9A37-C915AD6DA8D1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F8FC5-6F60-4ACE-970A-8C1C737F48E6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8897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FAD5-C8A6-40D2-9A37-C915AD6DA8D1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F8FC5-6F60-4ACE-970A-8C1C737F48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499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FAD5-C8A6-40D2-9A37-C915AD6DA8D1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F8FC5-6F60-4ACE-970A-8C1C737F48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74442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FAD5-C8A6-40D2-9A37-C915AD6DA8D1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F8FC5-6F60-4ACE-970A-8C1C737F48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3448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4C1FAD5-C8A6-40D2-9A37-C915AD6DA8D1}" type="datetimeFigureOut">
              <a:rPr lang="tr-TR" smtClean="0"/>
              <a:t>11.11.2020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66F8FC5-6F60-4ACE-970A-8C1C737F48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08944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55850" y="548641"/>
            <a:ext cx="8001000" cy="1732547"/>
          </a:xfrm>
        </p:spPr>
        <p:txBody>
          <a:bodyPr/>
          <a:lstStyle/>
          <a:p>
            <a:pPr algn="ctr"/>
            <a:r>
              <a:rPr lang="tr-TR" b="1" dirty="0" smtClean="0"/>
              <a:t>OSTEOBLASTOM VAKA SUNUMU</a:t>
            </a:r>
            <a:endParaRPr lang="tr-TR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solidFill>
                  <a:schemeClr val="tx1"/>
                </a:solidFill>
              </a:rPr>
              <a:t>Prof. Dr. Mehtap MUĞLALI</a:t>
            </a:r>
            <a:endParaRPr lang="tr-T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66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 smtClean="0"/>
              <a:t>Osteid</a:t>
            </a:r>
            <a:r>
              <a:rPr lang="tr-TR" b="1" dirty="0" smtClean="0"/>
              <a:t> </a:t>
            </a:r>
            <a:r>
              <a:rPr lang="tr-TR" b="1" dirty="0" err="1" smtClean="0"/>
              <a:t>osteomanın</a:t>
            </a:r>
            <a:r>
              <a:rPr lang="tr-TR" b="1" dirty="0" smtClean="0"/>
              <a:t> büyük boyutlusu olarak kabul edilir.</a:t>
            </a:r>
          </a:p>
          <a:p>
            <a:r>
              <a:rPr lang="tr-TR" b="1" dirty="0" smtClean="0"/>
              <a:t>Bazı olgularda ağrı </a:t>
            </a:r>
            <a:r>
              <a:rPr lang="tr-TR" b="1" dirty="0" err="1" smtClean="0"/>
              <a:t>mevcuttur.Ancak</a:t>
            </a:r>
            <a:r>
              <a:rPr lang="tr-TR" b="1" dirty="0" smtClean="0"/>
              <a:t> daimi değildir.</a:t>
            </a:r>
          </a:p>
          <a:p>
            <a:r>
              <a:rPr lang="tr-TR" b="1" dirty="0" err="1" smtClean="0"/>
              <a:t>Progresif</a:t>
            </a:r>
            <a:r>
              <a:rPr lang="tr-TR" b="1" dirty="0" smtClean="0"/>
              <a:t> büyür</a:t>
            </a:r>
          </a:p>
          <a:p>
            <a:r>
              <a:rPr lang="tr-TR" b="1" dirty="0" smtClean="0"/>
              <a:t>Gençlerde 2-3. </a:t>
            </a:r>
            <a:r>
              <a:rPr lang="tr-TR" b="1" dirty="0" err="1" smtClean="0"/>
              <a:t>dekatta</a:t>
            </a:r>
            <a:r>
              <a:rPr lang="tr-TR" b="1" dirty="0" smtClean="0"/>
              <a:t> görülür.</a:t>
            </a:r>
          </a:p>
          <a:p>
            <a:r>
              <a:rPr lang="tr-TR" b="1" dirty="0" smtClean="0"/>
              <a:t>Tüm kemiklerde görülmekle birlikte </a:t>
            </a:r>
            <a:r>
              <a:rPr lang="tr-TR" b="1" dirty="0" err="1" smtClean="0"/>
              <a:t>mandibulada</a:t>
            </a:r>
            <a:r>
              <a:rPr lang="tr-TR" b="1" dirty="0" smtClean="0"/>
              <a:t> nadir görülür.</a:t>
            </a:r>
          </a:p>
          <a:p>
            <a:r>
              <a:rPr lang="tr-TR" b="1" dirty="0" smtClean="0"/>
              <a:t>Ayırıcı </a:t>
            </a:r>
            <a:r>
              <a:rPr lang="tr-TR" b="1" dirty="0" err="1" smtClean="0"/>
              <a:t>tanısı;miyositis</a:t>
            </a:r>
            <a:r>
              <a:rPr lang="tr-TR" b="1" dirty="0" smtClean="0"/>
              <a:t> </a:t>
            </a:r>
            <a:r>
              <a:rPr lang="tr-TR" b="1" dirty="0" err="1" smtClean="0"/>
              <a:t>ossifikans,osteokondroma</a:t>
            </a:r>
            <a:r>
              <a:rPr lang="tr-TR" b="1" dirty="0" smtClean="0"/>
              <a:t> ve </a:t>
            </a:r>
            <a:r>
              <a:rPr lang="tr-TR" b="1" dirty="0" err="1" smtClean="0"/>
              <a:t>osteosarkoma</a:t>
            </a:r>
            <a:r>
              <a:rPr lang="tr-TR" b="1" dirty="0" smtClean="0"/>
              <a:t> ile yapılır.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86701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Kemiği </a:t>
            </a:r>
            <a:r>
              <a:rPr lang="tr-TR" b="1" dirty="0" err="1" smtClean="0"/>
              <a:t>expanse</a:t>
            </a:r>
            <a:r>
              <a:rPr lang="tr-TR" b="1" dirty="0" smtClean="0"/>
              <a:t> eder.</a:t>
            </a:r>
          </a:p>
          <a:p>
            <a:r>
              <a:rPr lang="tr-TR" b="1" dirty="0" smtClean="0"/>
              <a:t>Sınırlıdır. Etrafında ince kemik kabuğu bulunur.</a:t>
            </a:r>
          </a:p>
          <a:p>
            <a:endParaRPr lang="tr-TR" b="1" dirty="0"/>
          </a:p>
          <a:p>
            <a:r>
              <a:rPr lang="tr-TR" b="1" dirty="0" err="1" smtClean="0"/>
              <a:t>Radyolüsent</a:t>
            </a:r>
            <a:r>
              <a:rPr lang="tr-TR" b="1" dirty="0" smtClean="0"/>
              <a:t> veya içinde değişik düzeylerde </a:t>
            </a:r>
            <a:r>
              <a:rPr lang="tr-TR" b="1" dirty="0" err="1" smtClean="0"/>
              <a:t>opasiteler</a:t>
            </a:r>
            <a:r>
              <a:rPr lang="tr-TR" b="1" dirty="0" smtClean="0"/>
              <a:t> görülebilir.</a:t>
            </a:r>
          </a:p>
          <a:p>
            <a:r>
              <a:rPr lang="tr-TR" b="1" dirty="0" err="1" smtClean="0">
                <a:solidFill>
                  <a:srgbClr val="FF0000"/>
                </a:solidFill>
              </a:rPr>
              <a:t>Osteosarkom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smtClean="0"/>
              <a:t>tanısı en çok rastlanan yanlış tanıdır.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85441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4212" y="705050"/>
            <a:ext cx="8534400" cy="3615267"/>
          </a:xfrm>
        </p:spPr>
        <p:txBody>
          <a:bodyPr/>
          <a:lstStyle/>
          <a:p>
            <a:r>
              <a:rPr lang="tr-TR" b="1" dirty="0" err="1" smtClean="0"/>
              <a:t>Makroskobik</a:t>
            </a:r>
            <a:r>
              <a:rPr lang="tr-TR" b="1" dirty="0" smtClean="0"/>
              <a:t> olarak </a:t>
            </a:r>
            <a:r>
              <a:rPr lang="tr-TR" b="1" dirty="0" err="1" smtClean="0"/>
              <a:t>hemorajiktir</a:t>
            </a:r>
            <a:r>
              <a:rPr lang="tr-TR" b="1" dirty="0" smtClean="0"/>
              <a:t>.</a:t>
            </a:r>
          </a:p>
          <a:p>
            <a:r>
              <a:rPr lang="tr-TR" b="1" dirty="0" smtClean="0"/>
              <a:t>Histolojisinde </a:t>
            </a:r>
            <a:r>
              <a:rPr lang="tr-TR" b="1" dirty="0" err="1" smtClean="0"/>
              <a:t>osteidi</a:t>
            </a:r>
            <a:r>
              <a:rPr lang="tr-TR" b="1" dirty="0" smtClean="0"/>
              <a:t> bol hücreden zengin bir tümördür.</a:t>
            </a:r>
            <a:endParaRPr lang="tr-TR" b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09" r="22313" b="46437"/>
          <a:stretch/>
        </p:blipFill>
        <p:spPr>
          <a:xfrm>
            <a:off x="5590118" y="3048728"/>
            <a:ext cx="3863301" cy="287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2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1611" y="676426"/>
            <a:ext cx="5518210" cy="891745"/>
          </a:xfrm>
        </p:spPr>
        <p:txBody>
          <a:bodyPr>
            <a:normAutofit/>
          </a:bodyPr>
          <a:lstStyle/>
          <a:p>
            <a:r>
              <a:rPr lang="tr-TR" b="1" dirty="0" smtClean="0"/>
              <a:t>Çocuklarda </a:t>
            </a:r>
            <a:r>
              <a:rPr lang="tr-TR" b="1" dirty="0" err="1" smtClean="0"/>
              <a:t>nüks</a:t>
            </a:r>
            <a:r>
              <a:rPr lang="tr-TR" b="1" dirty="0" smtClean="0"/>
              <a:t> daha fazla görülür.</a:t>
            </a:r>
          </a:p>
          <a:p>
            <a:endParaRPr lang="tr-TR" dirty="0"/>
          </a:p>
        </p:txBody>
      </p:sp>
      <p:pic>
        <p:nvPicPr>
          <p:cNvPr id="1026" name="Picture 2" descr="osteoblastoma mandibular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19" y="2034418"/>
            <a:ext cx="4276687" cy="282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3712765" y="5431223"/>
            <a:ext cx="394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12 yaşında </a:t>
            </a:r>
            <a:r>
              <a:rPr lang="tr-TR" b="1" dirty="0" err="1" smtClean="0"/>
              <a:t>benign</a:t>
            </a:r>
            <a:r>
              <a:rPr lang="tr-TR" b="1" dirty="0" smtClean="0"/>
              <a:t> </a:t>
            </a:r>
            <a:r>
              <a:rPr lang="tr-TR" b="1" dirty="0" err="1" smtClean="0"/>
              <a:t>mandibular</a:t>
            </a:r>
            <a:r>
              <a:rPr lang="tr-TR" b="1" dirty="0" smtClean="0"/>
              <a:t> </a:t>
            </a:r>
            <a:r>
              <a:rPr lang="tr-TR" b="1" dirty="0" err="1" smtClean="0"/>
              <a:t>osteoma</a:t>
            </a:r>
            <a:endParaRPr lang="tr-TR" b="1" dirty="0"/>
          </a:p>
        </p:txBody>
      </p:sp>
      <p:pic>
        <p:nvPicPr>
          <p:cNvPr id="1028" name="Picture 4" descr="İlgili resi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466" y="2034418"/>
            <a:ext cx="4492271" cy="281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36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4212" y="165579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tr-TR" sz="2000" b="1" dirty="0" smtClean="0"/>
              <a:t>13 yaşında </a:t>
            </a:r>
            <a:r>
              <a:rPr lang="tr-TR" sz="2000" b="1" dirty="0" err="1" smtClean="0"/>
              <a:t>Agreziv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osteoblastoma</a:t>
            </a:r>
            <a:endParaRPr lang="tr-TR" sz="2000" b="1" dirty="0"/>
          </a:p>
        </p:txBody>
      </p:sp>
      <p:pic>
        <p:nvPicPr>
          <p:cNvPr id="2050" name="Picture 2" descr="http://www.scielo.br/img/revistas/bdj/v25n5/0103-6440-bdj-25-05-00451-gf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74" y="1813306"/>
            <a:ext cx="4546662" cy="280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scielo.br/img/revistas/bdj/v25n5/0103-6440-bdj-25-05-00451-gf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158" y="1399687"/>
            <a:ext cx="5347349" cy="198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scielo.br/img/revistas/bdj/v25n5/0103-6440-bdj-25-05-00451-gf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6" t="-704" r="-10896" b="32217"/>
          <a:stretch/>
        </p:blipFill>
        <p:spPr bwMode="auto">
          <a:xfrm>
            <a:off x="5456688" y="3931819"/>
            <a:ext cx="4505325" cy="187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80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4212" y="569840"/>
            <a:ext cx="8534400" cy="1507067"/>
          </a:xfrm>
        </p:spPr>
        <p:txBody>
          <a:bodyPr/>
          <a:lstStyle/>
          <a:p>
            <a:pPr algn="ctr"/>
            <a:r>
              <a:rPr lang="tr-TR" b="1" dirty="0" smtClean="0"/>
              <a:t>vaka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b="1" dirty="0" smtClean="0"/>
          </a:p>
          <a:p>
            <a:r>
              <a:rPr lang="tr-TR" b="1" dirty="0" smtClean="0"/>
              <a:t>36 </a:t>
            </a:r>
            <a:r>
              <a:rPr lang="tr-TR" b="1" dirty="0" err="1" smtClean="0"/>
              <a:t>yaşında,K</a:t>
            </a:r>
            <a:endParaRPr lang="tr-TR" b="1" dirty="0" smtClean="0"/>
          </a:p>
          <a:p>
            <a:r>
              <a:rPr lang="tr-TR" b="1" dirty="0" smtClean="0"/>
              <a:t>Herhangi bir sistemik hastalığı yok.</a:t>
            </a:r>
          </a:p>
          <a:p>
            <a:r>
              <a:rPr lang="tr-TR" b="1" dirty="0" err="1" smtClean="0"/>
              <a:t>Soliter</a:t>
            </a:r>
            <a:r>
              <a:rPr lang="tr-TR" b="1" dirty="0" smtClean="0"/>
              <a:t> kemik kisti ön tanısı ile kliniğimize başvurmuş.</a:t>
            </a:r>
          </a:p>
        </p:txBody>
      </p:sp>
    </p:spTree>
    <p:extLst>
      <p:ext uri="{BB962C8B-B14F-4D97-AF65-F5344CB8AC3E}">
        <p14:creationId xmlns:p14="http://schemas.microsoft.com/office/powerpoint/2010/main" val="331594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Radyolojik inceleme</a:t>
            </a:r>
            <a:br>
              <a:rPr lang="tr-TR" dirty="0" smtClean="0"/>
            </a:b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91" y="359139"/>
            <a:ext cx="5147108" cy="2725437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791" y="211262"/>
            <a:ext cx="2917269" cy="2853559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9798767" y="1962807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Ocak 2018</a:t>
            </a:r>
            <a:endParaRPr lang="tr-TR" b="1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91" y="3461757"/>
            <a:ext cx="5166499" cy="2735703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934" y="3461757"/>
            <a:ext cx="2362003" cy="3017292"/>
          </a:xfrm>
          <a:prstGeom prst="rect">
            <a:avLst/>
          </a:prstGeom>
        </p:spPr>
      </p:pic>
      <p:sp>
        <p:nvSpPr>
          <p:cNvPr id="9" name="Metin kutusu 8"/>
          <p:cNvSpPr txBox="1"/>
          <p:nvPr/>
        </p:nvSpPr>
        <p:spPr>
          <a:xfrm>
            <a:off x="10071262" y="5240865"/>
            <a:ext cx="139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Şubat 2019</a:t>
            </a:r>
            <a:endParaRPr lang="tr-TR" b="1" dirty="0"/>
          </a:p>
        </p:txBody>
      </p:sp>
      <p:sp>
        <p:nvSpPr>
          <p:cNvPr id="3" name="Yukarı Ok 2"/>
          <p:cNvSpPr/>
          <p:nvPr/>
        </p:nvSpPr>
        <p:spPr>
          <a:xfrm rot="3935767">
            <a:off x="2161369" y="2281849"/>
            <a:ext cx="103833" cy="97840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Yukarı Ok 9"/>
          <p:cNvSpPr/>
          <p:nvPr/>
        </p:nvSpPr>
        <p:spPr>
          <a:xfrm rot="3935767">
            <a:off x="2169047" y="5421470"/>
            <a:ext cx="129689" cy="921424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2" name="Düz Ok Bağlayıcısı 11"/>
          <p:cNvCxnSpPr/>
          <p:nvPr/>
        </p:nvCxnSpPr>
        <p:spPr>
          <a:xfrm flipV="1">
            <a:off x="7031184" y="2814335"/>
            <a:ext cx="200262" cy="4437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üz Ok Bağlayıcısı 15"/>
          <p:cNvCxnSpPr/>
          <p:nvPr/>
        </p:nvCxnSpPr>
        <p:spPr>
          <a:xfrm flipV="1">
            <a:off x="6722595" y="5882182"/>
            <a:ext cx="200262" cy="4437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1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82007" y="-17303"/>
            <a:ext cx="8534400" cy="1507067"/>
          </a:xfrm>
        </p:spPr>
        <p:txBody>
          <a:bodyPr/>
          <a:lstStyle/>
          <a:p>
            <a:pPr algn="ctr"/>
            <a:r>
              <a:rPr lang="tr-TR" b="1" dirty="0" smtClean="0"/>
              <a:t>Operasyon</a:t>
            </a:r>
            <a:endParaRPr lang="tr-TR" b="1" dirty="0"/>
          </a:p>
        </p:txBody>
      </p:sp>
      <p:sp>
        <p:nvSpPr>
          <p:cNvPr id="5" name="İçerik Yer Tutucus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b="1" dirty="0" err="1" smtClean="0"/>
              <a:t>Flep</a:t>
            </a:r>
            <a:r>
              <a:rPr lang="tr-TR" b="1" dirty="0" smtClean="0"/>
              <a:t> kaldırıldığında </a:t>
            </a:r>
            <a:r>
              <a:rPr lang="tr-TR" b="1" dirty="0" err="1" smtClean="0"/>
              <a:t>periostu</a:t>
            </a:r>
            <a:r>
              <a:rPr lang="tr-TR" b="1" dirty="0" smtClean="0"/>
              <a:t> içine alan lezyonla karşılaşıldı.</a:t>
            </a:r>
          </a:p>
          <a:p>
            <a:r>
              <a:rPr lang="tr-TR" b="1" dirty="0" err="1" smtClean="0"/>
              <a:t>İnsizyonel</a:t>
            </a:r>
            <a:r>
              <a:rPr lang="tr-TR" b="1" dirty="0" smtClean="0"/>
              <a:t> biyopsiye karar verildi.</a:t>
            </a:r>
            <a:endParaRPr lang="tr-TR" b="1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98524" y="3698756"/>
            <a:ext cx="2695903" cy="3594537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55" y="1645286"/>
            <a:ext cx="5134319" cy="385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46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22435" y="325711"/>
            <a:ext cx="10515600" cy="1325563"/>
          </a:xfrm>
        </p:spPr>
        <p:txBody>
          <a:bodyPr/>
          <a:lstStyle/>
          <a:p>
            <a:r>
              <a:rPr lang="tr-TR" b="1" dirty="0" smtClean="0"/>
              <a:t>1. </a:t>
            </a:r>
            <a:r>
              <a:rPr lang="tr-TR" b="1" dirty="0" err="1" smtClean="0"/>
              <a:t>Histopatoloji</a:t>
            </a:r>
            <a:r>
              <a:rPr lang="tr-TR" b="1" dirty="0" smtClean="0"/>
              <a:t> raporu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" t="52971" r="-633" b="1268"/>
          <a:stretch/>
        </p:blipFill>
        <p:spPr>
          <a:xfrm>
            <a:off x="1611017" y="1496619"/>
            <a:ext cx="7697085" cy="4100117"/>
          </a:xfrm>
        </p:spPr>
      </p:pic>
      <p:sp>
        <p:nvSpPr>
          <p:cNvPr id="5" name="Metin kutusu 4"/>
          <p:cNvSpPr txBox="1"/>
          <p:nvPr/>
        </p:nvSpPr>
        <p:spPr>
          <a:xfrm>
            <a:off x="2073166" y="5746531"/>
            <a:ext cx="6962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err="1" smtClean="0"/>
              <a:t>Periapikal</a:t>
            </a:r>
            <a:r>
              <a:rPr lang="tr-TR" b="1" dirty="0" smtClean="0"/>
              <a:t> </a:t>
            </a:r>
            <a:r>
              <a:rPr lang="tr-TR" b="1" dirty="0" err="1" smtClean="0"/>
              <a:t>semental</a:t>
            </a:r>
            <a:r>
              <a:rPr lang="tr-TR" b="1" dirty="0" smtClean="0"/>
              <a:t> </a:t>
            </a:r>
            <a:r>
              <a:rPr lang="tr-TR" b="1" dirty="0" err="1" smtClean="0"/>
              <a:t>displazi</a:t>
            </a:r>
            <a:r>
              <a:rPr lang="tr-TR" b="1" dirty="0" smtClean="0"/>
              <a:t>, </a:t>
            </a:r>
            <a:r>
              <a:rPr lang="tr-TR" b="1" dirty="0" err="1" smtClean="0"/>
              <a:t>malignite</a:t>
            </a:r>
            <a:r>
              <a:rPr lang="tr-TR" b="1" dirty="0" smtClean="0"/>
              <a:t>? Ön tanısı ile yollandı.</a:t>
            </a:r>
            <a:endParaRPr lang="tr-TR" b="1" dirty="0"/>
          </a:p>
        </p:txBody>
      </p:sp>
      <p:sp>
        <p:nvSpPr>
          <p:cNvPr id="6" name="Yukarı Ok 5"/>
          <p:cNvSpPr/>
          <p:nvPr/>
        </p:nvSpPr>
        <p:spPr>
          <a:xfrm rot="4737813">
            <a:off x="2423973" y="4420173"/>
            <a:ext cx="191093" cy="69598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/>
          <p:cNvSpPr txBox="1"/>
          <p:nvPr/>
        </p:nvSpPr>
        <p:spPr>
          <a:xfrm>
            <a:off x="9731141" y="2800952"/>
            <a:ext cx="1927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11 Haziran 2019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92785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4212" y="781596"/>
            <a:ext cx="8534400" cy="1507067"/>
          </a:xfrm>
        </p:spPr>
        <p:txBody>
          <a:bodyPr/>
          <a:lstStyle/>
          <a:p>
            <a:r>
              <a:rPr lang="tr-TR" b="1" dirty="0" smtClean="0"/>
              <a:t>2. </a:t>
            </a:r>
            <a:r>
              <a:rPr lang="tr-TR" b="1" dirty="0" err="1" smtClean="0"/>
              <a:t>Histopatoloji</a:t>
            </a:r>
            <a:r>
              <a:rPr lang="tr-TR" b="1" dirty="0" smtClean="0"/>
              <a:t> raporu(başka merkez)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64" b="48297"/>
          <a:stretch/>
        </p:blipFill>
        <p:spPr>
          <a:xfrm>
            <a:off x="2046366" y="2627697"/>
            <a:ext cx="8978683" cy="2935705"/>
          </a:xfrm>
        </p:spPr>
      </p:pic>
      <p:sp>
        <p:nvSpPr>
          <p:cNvPr id="3" name="Metin kutusu 2"/>
          <p:cNvSpPr txBox="1"/>
          <p:nvPr/>
        </p:nvSpPr>
        <p:spPr>
          <a:xfrm>
            <a:off x="4793381" y="2156059"/>
            <a:ext cx="1927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18 Haziran 2019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77426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Hasta KBB kliniğine konsültasyon amaçlı yönlendirildi.</a:t>
            </a:r>
          </a:p>
          <a:p>
            <a:r>
              <a:rPr lang="tr-TR" b="1" dirty="0" smtClean="0"/>
              <a:t>Total </a:t>
            </a:r>
            <a:r>
              <a:rPr lang="tr-TR" b="1" dirty="0" err="1" smtClean="0"/>
              <a:t>eksizyonuna</a:t>
            </a:r>
            <a:r>
              <a:rPr lang="tr-TR" b="1" dirty="0" smtClean="0"/>
              <a:t> karar verildi.</a:t>
            </a:r>
          </a:p>
        </p:txBody>
      </p:sp>
    </p:spTree>
    <p:extLst>
      <p:ext uri="{BB962C8B-B14F-4D97-AF65-F5344CB8AC3E}">
        <p14:creationId xmlns:p14="http://schemas.microsoft.com/office/powerpoint/2010/main" val="284075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5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İçerik Yer Tutucusu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12784" cy="3684588"/>
          </a:xfrm>
        </p:spPr>
      </p:pic>
      <p:pic>
        <p:nvPicPr>
          <p:cNvPr id="8" name="İçerik Yer Tutucusu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56801" y="3360540"/>
            <a:ext cx="2763441" cy="3684588"/>
          </a:xfr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274" y="6367"/>
            <a:ext cx="4665044" cy="3498783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4761297" y="4491655"/>
            <a:ext cx="68660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Genel anestezi altında total </a:t>
            </a:r>
            <a:r>
              <a:rPr lang="tr-TR" b="1" dirty="0" err="1"/>
              <a:t>küretaj</a:t>
            </a:r>
            <a:r>
              <a:rPr lang="tr-TR" b="1" dirty="0"/>
              <a:t> yapılıp lezyon çıkarıldıktan sonra </a:t>
            </a:r>
            <a:r>
              <a:rPr lang="tr-TR" b="1" dirty="0" err="1"/>
              <a:t>kavite</a:t>
            </a:r>
            <a:r>
              <a:rPr lang="tr-TR" b="1" dirty="0"/>
              <a:t> duvarlarına sıvı nitrojen(azot) uygulandı.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5804034" y="3821113"/>
            <a:ext cx="1681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Temmuz 2019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26693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İçerik Yer Tutucusu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47" y="693682"/>
            <a:ext cx="3194934" cy="2396200"/>
          </a:xfrm>
        </p:spPr>
      </p:pic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321972" y="439792"/>
            <a:ext cx="5183188" cy="36845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Sıvı azot </a:t>
            </a:r>
            <a:r>
              <a:rPr lang="tr-TR" b="1" dirty="0"/>
              <a:t>çok soğuk bir </a:t>
            </a:r>
            <a:r>
              <a:rPr lang="tr-TR" b="1" dirty="0" smtClean="0"/>
              <a:t>sıvıdır.</a:t>
            </a:r>
          </a:p>
          <a:p>
            <a:pPr marL="0" indent="0">
              <a:buNone/>
            </a:pPr>
            <a:r>
              <a:rPr lang="tr-TR" b="1" dirty="0" smtClean="0"/>
              <a:t>Kaynama </a:t>
            </a:r>
            <a:r>
              <a:rPr lang="tr-TR" b="1" dirty="0"/>
              <a:t>sıcaklığı -196 </a:t>
            </a:r>
            <a:r>
              <a:rPr lang="tr-TR" b="1" dirty="0" smtClean="0"/>
              <a:t>derecedir.</a:t>
            </a:r>
          </a:p>
          <a:p>
            <a:pPr marL="0" indent="0">
              <a:buNone/>
            </a:pPr>
            <a:r>
              <a:rPr lang="tr-TR" b="1" dirty="0" smtClean="0"/>
              <a:t>Temas </a:t>
            </a:r>
            <a:r>
              <a:rPr lang="tr-TR" b="1" dirty="0"/>
              <a:t>ettiği canlı dokuları dondurur. </a:t>
            </a:r>
            <a:endParaRPr lang="tr-TR" b="1" dirty="0" smtClean="0"/>
          </a:p>
          <a:p>
            <a:pPr marL="0" indent="0">
              <a:buNone/>
            </a:pPr>
            <a:r>
              <a:rPr lang="tr-TR" b="1" dirty="0" smtClean="0"/>
              <a:t>Bu</a:t>
            </a:r>
            <a:r>
              <a:rPr lang="tr-TR" b="1" dirty="0"/>
              <a:t> dondurma özelliğinden </a:t>
            </a:r>
            <a:r>
              <a:rPr lang="tr-TR" b="1" dirty="0" smtClean="0"/>
              <a:t>faydalanarak yapılan </a:t>
            </a:r>
            <a:r>
              <a:rPr lang="tr-TR" b="1" dirty="0"/>
              <a:t>tedavi yöntemi </a:t>
            </a:r>
            <a:r>
              <a:rPr lang="tr-TR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kriyoterapidir</a:t>
            </a:r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.</a:t>
            </a:r>
            <a:r>
              <a:rPr lang="tr-TR" b="1" dirty="0"/>
              <a:t> </a:t>
            </a:r>
          </a:p>
          <a:p>
            <a:endParaRPr lang="tr-TR" b="1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4383"/>
            <a:ext cx="3723289" cy="2792467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054" y="3373609"/>
            <a:ext cx="3823139" cy="286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86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97871" y="194599"/>
            <a:ext cx="8534400" cy="1507067"/>
          </a:xfrm>
        </p:spPr>
        <p:txBody>
          <a:bodyPr/>
          <a:lstStyle/>
          <a:p>
            <a:r>
              <a:rPr lang="tr-TR" b="1" dirty="0" smtClean="0"/>
              <a:t>Operasyon sonrası 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30" y="515865"/>
            <a:ext cx="5577567" cy="2953368"/>
          </a:xfrm>
        </p:spPr>
      </p:pic>
      <p:sp>
        <p:nvSpPr>
          <p:cNvPr id="5" name="Metin kutusu 4"/>
          <p:cNvSpPr txBox="1"/>
          <p:nvPr/>
        </p:nvSpPr>
        <p:spPr>
          <a:xfrm>
            <a:off x="1963222" y="4120332"/>
            <a:ext cx="1273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Eylül 2019</a:t>
            </a:r>
            <a:endParaRPr lang="tr-TR" b="1" dirty="0"/>
          </a:p>
        </p:txBody>
      </p:sp>
      <p:sp>
        <p:nvSpPr>
          <p:cNvPr id="6" name="Metin kutusu 5"/>
          <p:cNvSpPr txBox="1"/>
          <p:nvPr/>
        </p:nvSpPr>
        <p:spPr>
          <a:xfrm>
            <a:off x="6475370" y="1534538"/>
            <a:ext cx="537358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42-43-44 </a:t>
            </a:r>
            <a:r>
              <a:rPr lang="tr-TR" b="1" dirty="0" err="1" smtClean="0"/>
              <a:t>nolu</a:t>
            </a:r>
            <a:r>
              <a:rPr lang="tr-TR" b="1" dirty="0" smtClean="0"/>
              <a:t> dişlerin </a:t>
            </a:r>
            <a:r>
              <a:rPr lang="tr-TR" b="1" dirty="0" err="1" smtClean="0"/>
              <a:t>apeksleri</a:t>
            </a:r>
            <a:r>
              <a:rPr lang="tr-TR" b="1" dirty="0" smtClean="0"/>
              <a:t> kesildiği için </a:t>
            </a:r>
          </a:p>
          <a:p>
            <a:r>
              <a:rPr lang="tr-TR" b="1" dirty="0" smtClean="0"/>
              <a:t>hastada </a:t>
            </a:r>
            <a:r>
              <a:rPr lang="tr-TR" b="1" dirty="0" err="1" smtClean="0"/>
              <a:t>odontojen</a:t>
            </a:r>
            <a:r>
              <a:rPr lang="tr-TR" b="1" dirty="0" smtClean="0"/>
              <a:t> kaynaklı enfeksiyon gelişti.</a:t>
            </a:r>
          </a:p>
          <a:p>
            <a:r>
              <a:rPr lang="tr-TR" b="1" dirty="0" smtClean="0"/>
              <a:t>Kanal tedavisine karar verildi.</a:t>
            </a:r>
          </a:p>
          <a:p>
            <a:r>
              <a:rPr lang="tr-TR" b="1" dirty="0" err="1" smtClean="0"/>
              <a:t>Vestibül</a:t>
            </a:r>
            <a:r>
              <a:rPr lang="tr-TR" b="1" dirty="0" smtClean="0"/>
              <a:t> mukozada enfeksiyona bağlı açıklık </a:t>
            </a:r>
          </a:p>
          <a:p>
            <a:r>
              <a:rPr lang="tr-TR" b="1" dirty="0" smtClean="0"/>
              <a:t>mevcut.</a:t>
            </a:r>
          </a:p>
          <a:p>
            <a:r>
              <a:rPr lang="tr-TR" b="1" dirty="0" smtClean="0"/>
              <a:t>Gün aşırı pansuman+ antibiyotik </a:t>
            </a:r>
            <a:r>
              <a:rPr lang="tr-TR" b="1" dirty="0" err="1" smtClean="0"/>
              <a:t>tedavisi+OHE</a:t>
            </a:r>
            <a:endParaRPr lang="tr-TR" b="1" dirty="0" smtClean="0"/>
          </a:p>
          <a:p>
            <a:r>
              <a:rPr lang="tr-TR" b="1" dirty="0" smtClean="0"/>
              <a:t>İle takip ediliyor.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34493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03371" y="432501"/>
            <a:ext cx="10515600" cy="1325563"/>
          </a:xfrm>
        </p:spPr>
        <p:txBody>
          <a:bodyPr/>
          <a:lstStyle/>
          <a:p>
            <a:r>
              <a:rPr lang="tr-TR" b="1" dirty="0" err="1" smtClean="0"/>
              <a:t>Eksizyonel</a:t>
            </a:r>
            <a:r>
              <a:rPr lang="tr-TR" b="1" dirty="0" smtClean="0"/>
              <a:t> biyopsi raporu I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2" r="7467"/>
          <a:stretch/>
        </p:blipFill>
        <p:spPr>
          <a:xfrm rot="5400000">
            <a:off x="3050093" y="1403454"/>
            <a:ext cx="5272780" cy="5636311"/>
          </a:xfrm>
        </p:spPr>
      </p:pic>
      <p:sp>
        <p:nvSpPr>
          <p:cNvPr id="3" name="Metin kutusu 2"/>
          <p:cNvSpPr txBox="1"/>
          <p:nvPr/>
        </p:nvSpPr>
        <p:spPr>
          <a:xfrm>
            <a:off x="9038122" y="2589196"/>
            <a:ext cx="1959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21 Ağustos 2019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99311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03696" y="232966"/>
            <a:ext cx="8534400" cy="1507067"/>
          </a:xfrm>
        </p:spPr>
        <p:txBody>
          <a:bodyPr/>
          <a:lstStyle/>
          <a:p>
            <a:r>
              <a:rPr lang="tr-TR" b="1" dirty="0" err="1"/>
              <a:t>Eksizyonel</a:t>
            </a:r>
            <a:r>
              <a:rPr lang="tr-TR" b="1" dirty="0"/>
              <a:t> biyopsi raporu </a:t>
            </a:r>
            <a:r>
              <a:rPr lang="tr-TR" b="1" dirty="0" smtClean="0"/>
              <a:t>II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18" b="29997"/>
          <a:stretch/>
        </p:blipFill>
        <p:spPr>
          <a:xfrm>
            <a:off x="1443789" y="1486870"/>
            <a:ext cx="7854215" cy="4365289"/>
          </a:xfrm>
        </p:spPr>
      </p:pic>
      <p:sp>
        <p:nvSpPr>
          <p:cNvPr id="5" name="Metin kutusu 4"/>
          <p:cNvSpPr txBox="1"/>
          <p:nvPr/>
        </p:nvSpPr>
        <p:spPr>
          <a:xfrm>
            <a:off x="9638096" y="2569946"/>
            <a:ext cx="1959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28 Ağustos 2019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408365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53" b="7728"/>
          <a:stretch/>
        </p:blipFill>
        <p:spPr>
          <a:xfrm>
            <a:off x="770717" y="677917"/>
            <a:ext cx="3173856" cy="2992212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1794864" y="4189147"/>
            <a:ext cx="1596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23 Eylül 2019</a:t>
            </a:r>
            <a:endParaRPr lang="tr-TR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280" y="551792"/>
            <a:ext cx="6617044" cy="3503779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5628290" y="4373813"/>
            <a:ext cx="1638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Ağustos 2020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5486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lim">
  <a:themeElements>
    <a:clrScheme name="Dilim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Dili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lim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158</TotalTime>
  <Words>275</Words>
  <Application>Microsoft Office PowerPoint</Application>
  <PresentationFormat>Geniş ekran</PresentationFormat>
  <Paragraphs>57</Paragraphs>
  <Slides>18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1" baseType="lpstr">
      <vt:lpstr>Century Gothic</vt:lpstr>
      <vt:lpstr>Wingdings 3</vt:lpstr>
      <vt:lpstr>Dilim</vt:lpstr>
      <vt:lpstr>OSTEOBLASTOM VAKA SUNUMU</vt:lpstr>
      <vt:lpstr>PowerPoint Sunusu</vt:lpstr>
      <vt:lpstr>PowerPoint Sunusu</vt:lpstr>
      <vt:lpstr>PowerPoint Sunusu</vt:lpstr>
      <vt:lpstr>PowerPoint Sunusu</vt:lpstr>
      <vt:lpstr>13 yaşında Agreziv osteoblastoma</vt:lpstr>
      <vt:lpstr>vaka</vt:lpstr>
      <vt:lpstr>Radyolojik inceleme </vt:lpstr>
      <vt:lpstr>Operasyon</vt:lpstr>
      <vt:lpstr>1. Histopatoloji raporu</vt:lpstr>
      <vt:lpstr>2. Histopatoloji raporu(başka merkez)</vt:lpstr>
      <vt:lpstr>PowerPoint Sunusu</vt:lpstr>
      <vt:lpstr>PowerPoint Sunusu</vt:lpstr>
      <vt:lpstr>PowerPoint Sunusu</vt:lpstr>
      <vt:lpstr>Operasyon sonrası </vt:lpstr>
      <vt:lpstr>Eksizyonel biyopsi raporu I</vt:lpstr>
      <vt:lpstr>Eksizyonel biyopsi raporu II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OSTEOBLASTOM</dc:title>
  <dc:creator>PRO2000</dc:creator>
  <cp:lastModifiedBy>PRO2000</cp:lastModifiedBy>
  <cp:revision>43</cp:revision>
  <dcterms:created xsi:type="dcterms:W3CDTF">2019-09-23T07:05:42Z</dcterms:created>
  <dcterms:modified xsi:type="dcterms:W3CDTF">2020-11-11T06:56:09Z</dcterms:modified>
</cp:coreProperties>
</file>